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257" r:id="rId4"/>
    <p:sldId id="258" r:id="rId5"/>
    <p:sldId id="259" r:id="rId6"/>
    <p:sldId id="266" r:id="rId7"/>
    <p:sldId id="260" r:id="rId8"/>
    <p:sldId id="261" r:id="rId9"/>
    <p:sldId id="262" r:id="rId10"/>
    <p:sldId id="267" r:id="rId11"/>
    <p:sldId id="263" r:id="rId12"/>
    <p:sldId id="268" r:id="rId13"/>
    <p:sldId id="272"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7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D3C5A1C-DE76-4BEB-9ECD-8911E4854B90}" type="datetimeFigureOut">
              <a:rPr lang="en-US" smtClean="0"/>
              <a:t>7/13/2016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CA5A05-32A0-4125-B597-15C6117804B5}" type="slidenum">
              <a:rPr lang="en-US" smtClean="0"/>
              <a:t>‹#›</a:t>
            </a:fld>
            <a:endParaRPr lang="en-US"/>
          </a:p>
        </p:txBody>
      </p:sp>
    </p:spTree>
    <p:extLst>
      <p:ext uri="{BB962C8B-B14F-4D97-AF65-F5344CB8AC3E}">
        <p14:creationId xmlns:p14="http://schemas.microsoft.com/office/powerpoint/2010/main" val="38138890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D3C5A1C-DE76-4BEB-9ECD-8911E4854B90}" type="datetimeFigureOut">
              <a:rPr lang="en-US" smtClean="0"/>
              <a:t>7/13/2016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CA5A05-32A0-4125-B597-15C6117804B5}" type="slidenum">
              <a:rPr lang="en-US" smtClean="0"/>
              <a:t>‹#›</a:t>
            </a:fld>
            <a:endParaRPr lang="en-US"/>
          </a:p>
        </p:txBody>
      </p:sp>
    </p:spTree>
    <p:extLst>
      <p:ext uri="{BB962C8B-B14F-4D97-AF65-F5344CB8AC3E}">
        <p14:creationId xmlns:p14="http://schemas.microsoft.com/office/powerpoint/2010/main" val="7120469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D3C5A1C-DE76-4BEB-9ECD-8911E4854B90}" type="datetimeFigureOut">
              <a:rPr lang="en-US" smtClean="0"/>
              <a:t>7/13/2016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CA5A05-32A0-4125-B597-15C6117804B5}" type="slidenum">
              <a:rPr lang="en-US" smtClean="0"/>
              <a:t>‹#›</a:t>
            </a:fld>
            <a:endParaRPr lang="en-US"/>
          </a:p>
        </p:txBody>
      </p:sp>
    </p:spTree>
    <p:extLst>
      <p:ext uri="{BB962C8B-B14F-4D97-AF65-F5344CB8AC3E}">
        <p14:creationId xmlns:p14="http://schemas.microsoft.com/office/powerpoint/2010/main" val="19632039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D3C5A1C-DE76-4BEB-9ECD-8911E4854B90}" type="datetimeFigureOut">
              <a:rPr lang="en-US" smtClean="0"/>
              <a:t>7/13/2016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CA5A05-32A0-4125-B597-15C6117804B5}" type="slidenum">
              <a:rPr lang="en-US" smtClean="0"/>
              <a:t>‹#›</a:t>
            </a:fld>
            <a:endParaRPr lang="en-US"/>
          </a:p>
        </p:txBody>
      </p:sp>
    </p:spTree>
    <p:extLst>
      <p:ext uri="{BB962C8B-B14F-4D97-AF65-F5344CB8AC3E}">
        <p14:creationId xmlns:p14="http://schemas.microsoft.com/office/powerpoint/2010/main" val="31622855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D3C5A1C-DE76-4BEB-9ECD-8911E4854B90}" type="datetimeFigureOut">
              <a:rPr lang="en-US" smtClean="0"/>
              <a:t>7/13/2016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CA5A05-32A0-4125-B597-15C6117804B5}" type="slidenum">
              <a:rPr lang="en-US" smtClean="0"/>
              <a:t>‹#›</a:t>
            </a:fld>
            <a:endParaRPr lang="en-US"/>
          </a:p>
        </p:txBody>
      </p:sp>
    </p:spTree>
    <p:extLst>
      <p:ext uri="{BB962C8B-B14F-4D97-AF65-F5344CB8AC3E}">
        <p14:creationId xmlns:p14="http://schemas.microsoft.com/office/powerpoint/2010/main" val="11618885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D3C5A1C-DE76-4BEB-9ECD-8911E4854B90}" type="datetimeFigureOut">
              <a:rPr lang="en-US" smtClean="0"/>
              <a:t>7/13/2016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CA5A05-32A0-4125-B597-15C6117804B5}" type="slidenum">
              <a:rPr lang="en-US" smtClean="0"/>
              <a:t>‹#›</a:t>
            </a:fld>
            <a:endParaRPr lang="en-US"/>
          </a:p>
        </p:txBody>
      </p:sp>
    </p:spTree>
    <p:extLst>
      <p:ext uri="{BB962C8B-B14F-4D97-AF65-F5344CB8AC3E}">
        <p14:creationId xmlns:p14="http://schemas.microsoft.com/office/powerpoint/2010/main" val="9406883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D3C5A1C-DE76-4BEB-9ECD-8911E4854B90}" type="datetimeFigureOut">
              <a:rPr lang="en-US" smtClean="0"/>
              <a:t>7/13/2016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ACA5A05-32A0-4125-B597-15C6117804B5}" type="slidenum">
              <a:rPr lang="en-US" smtClean="0"/>
              <a:t>‹#›</a:t>
            </a:fld>
            <a:endParaRPr lang="en-US"/>
          </a:p>
        </p:txBody>
      </p:sp>
    </p:spTree>
    <p:extLst>
      <p:ext uri="{BB962C8B-B14F-4D97-AF65-F5344CB8AC3E}">
        <p14:creationId xmlns:p14="http://schemas.microsoft.com/office/powerpoint/2010/main" val="16191341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D3C5A1C-DE76-4BEB-9ECD-8911E4854B90}" type="datetimeFigureOut">
              <a:rPr lang="en-US" smtClean="0"/>
              <a:t>7/13/2016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ACA5A05-32A0-4125-B597-15C6117804B5}" type="slidenum">
              <a:rPr lang="en-US" smtClean="0"/>
              <a:t>‹#›</a:t>
            </a:fld>
            <a:endParaRPr lang="en-US"/>
          </a:p>
        </p:txBody>
      </p:sp>
    </p:spTree>
    <p:extLst>
      <p:ext uri="{BB962C8B-B14F-4D97-AF65-F5344CB8AC3E}">
        <p14:creationId xmlns:p14="http://schemas.microsoft.com/office/powerpoint/2010/main" val="4710606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3C5A1C-DE76-4BEB-9ECD-8911E4854B90}" type="datetimeFigureOut">
              <a:rPr lang="en-US" smtClean="0"/>
              <a:t>7/13/2016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ACA5A05-32A0-4125-B597-15C6117804B5}" type="slidenum">
              <a:rPr lang="en-US" smtClean="0"/>
              <a:t>‹#›</a:t>
            </a:fld>
            <a:endParaRPr lang="en-US"/>
          </a:p>
        </p:txBody>
      </p:sp>
    </p:spTree>
    <p:extLst>
      <p:ext uri="{BB962C8B-B14F-4D97-AF65-F5344CB8AC3E}">
        <p14:creationId xmlns:p14="http://schemas.microsoft.com/office/powerpoint/2010/main" val="9500473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D3C5A1C-DE76-4BEB-9ECD-8911E4854B90}" type="datetimeFigureOut">
              <a:rPr lang="en-US" smtClean="0"/>
              <a:t>7/13/2016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CA5A05-32A0-4125-B597-15C6117804B5}" type="slidenum">
              <a:rPr lang="en-US" smtClean="0"/>
              <a:t>‹#›</a:t>
            </a:fld>
            <a:endParaRPr lang="en-US"/>
          </a:p>
        </p:txBody>
      </p:sp>
    </p:spTree>
    <p:extLst>
      <p:ext uri="{BB962C8B-B14F-4D97-AF65-F5344CB8AC3E}">
        <p14:creationId xmlns:p14="http://schemas.microsoft.com/office/powerpoint/2010/main" val="32582796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D3C5A1C-DE76-4BEB-9ECD-8911E4854B90}" type="datetimeFigureOut">
              <a:rPr lang="en-US" smtClean="0"/>
              <a:t>7/13/2016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CA5A05-32A0-4125-B597-15C6117804B5}" type="slidenum">
              <a:rPr lang="en-US" smtClean="0"/>
              <a:t>‹#›</a:t>
            </a:fld>
            <a:endParaRPr lang="en-US"/>
          </a:p>
        </p:txBody>
      </p:sp>
    </p:spTree>
    <p:extLst>
      <p:ext uri="{BB962C8B-B14F-4D97-AF65-F5344CB8AC3E}">
        <p14:creationId xmlns:p14="http://schemas.microsoft.com/office/powerpoint/2010/main" val="1814035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3C5A1C-DE76-4BEB-9ECD-8911E4854B90}" type="datetimeFigureOut">
              <a:rPr lang="en-US" smtClean="0"/>
              <a:t>7/13/2016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CA5A05-32A0-4125-B597-15C6117804B5}" type="slidenum">
              <a:rPr lang="en-US" smtClean="0"/>
              <a:t>‹#›</a:t>
            </a:fld>
            <a:endParaRPr lang="en-US"/>
          </a:p>
        </p:txBody>
      </p:sp>
    </p:spTree>
    <p:extLst>
      <p:ext uri="{BB962C8B-B14F-4D97-AF65-F5344CB8AC3E}">
        <p14:creationId xmlns:p14="http://schemas.microsoft.com/office/powerpoint/2010/main" val="2899467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000" dirty="0" smtClean="0"/>
              <a:t>Society for Maintenance and Reliability Professionals (SMRP) </a:t>
            </a:r>
            <a:endParaRPr lang="en-US" sz="4000" dirty="0"/>
          </a:p>
        </p:txBody>
      </p:sp>
      <p:sp>
        <p:nvSpPr>
          <p:cNvPr id="3" name="Subtitle 2"/>
          <p:cNvSpPr>
            <a:spLocks noGrp="1"/>
          </p:cNvSpPr>
          <p:nvPr>
            <p:ph type="subTitle" idx="1"/>
          </p:nvPr>
        </p:nvSpPr>
        <p:spPr/>
        <p:txBody>
          <a:bodyPr/>
          <a:lstStyle/>
          <a:p>
            <a:r>
              <a:rPr lang="en-US" dirty="0" smtClean="0"/>
              <a:t>Smart Grid, Infrastructure &amp; Cybersecurity </a:t>
            </a:r>
            <a:r>
              <a:rPr lang="en-US" dirty="0"/>
              <a:t>P</a:t>
            </a:r>
            <a:r>
              <a:rPr lang="en-US" dirty="0" smtClean="0"/>
              <a:t>olicy </a:t>
            </a:r>
            <a:endParaRPr lang="en-US" dirty="0"/>
          </a:p>
        </p:txBody>
      </p:sp>
    </p:spTree>
    <p:extLst>
      <p:ext uri="{BB962C8B-B14F-4D97-AF65-F5344CB8AC3E}">
        <p14:creationId xmlns:p14="http://schemas.microsoft.com/office/powerpoint/2010/main" val="35010849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47801"/>
            <a:ext cx="7772400" cy="2152650"/>
          </a:xfrm>
        </p:spPr>
        <p:txBody>
          <a:bodyPr>
            <a:normAutofit/>
          </a:bodyPr>
          <a:lstStyle/>
          <a:p>
            <a:r>
              <a:rPr lang="en-US" sz="4000" dirty="0" smtClean="0"/>
              <a:t>SMRP Cybersecurity &amp; Infrastructure Policy Recommendation</a:t>
            </a:r>
            <a:endParaRPr lang="en-US" sz="4000"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4108922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1143000"/>
          </a:xfrm>
        </p:spPr>
        <p:txBody>
          <a:bodyPr>
            <a:noAutofit/>
          </a:bodyPr>
          <a:lstStyle/>
          <a:p>
            <a:r>
              <a:rPr lang="en-US" sz="3600" dirty="0" smtClean="0"/>
              <a:t>Cybersecurity &amp; Infrastructure Evaluation Strategy for Devices &amp; Systems</a:t>
            </a:r>
            <a:endParaRPr lang="en-US" sz="3600" dirty="0"/>
          </a:p>
        </p:txBody>
      </p:sp>
      <p:sp>
        <p:nvSpPr>
          <p:cNvPr id="3" name="Content Placeholder 2"/>
          <p:cNvSpPr>
            <a:spLocks noGrp="1"/>
          </p:cNvSpPr>
          <p:nvPr>
            <p:ph idx="1"/>
          </p:nvPr>
        </p:nvSpPr>
        <p:spPr/>
        <p:txBody>
          <a:bodyPr>
            <a:normAutofit/>
          </a:bodyPr>
          <a:lstStyle/>
          <a:p>
            <a:pPr algn="just"/>
            <a:r>
              <a:rPr lang="en-US" sz="1800" dirty="0" smtClean="0"/>
              <a:t>With advances in </a:t>
            </a:r>
            <a:r>
              <a:rPr lang="en-US" sz="1800" dirty="0" err="1" smtClean="0"/>
              <a:t>cyberphysical</a:t>
            </a:r>
            <a:r>
              <a:rPr lang="en-US" sz="1800" dirty="0" smtClean="0"/>
              <a:t> and </a:t>
            </a:r>
            <a:r>
              <a:rPr lang="en-US" sz="1800" dirty="0" err="1" smtClean="0"/>
              <a:t>cyberinformation</a:t>
            </a:r>
            <a:r>
              <a:rPr lang="en-US" sz="1800" dirty="0" smtClean="0"/>
              <a:t> systems (known as the Internet of Things (</a:t>
            </a:r>
            <a:r>
              <a:rPr lang="en-US" sz="1800" dirty="0" err="1" smtClean="0"/>
              <a:t>IoT</a:t>
            </a:r>
            <a:r>
              <a:rPr lang="en-US" sz="1800" dirty="0" smtClean="0"/>
              <a:t>)), unparalleled opportunities for improved monitoring, operations, and reliability of systems have been made readily available to all aspects of personal, public, private, and commercial entities. </a:t>
            </a:r>
          </a:p>
          <a:p>
            <a:pPr algn="just"/>
            <a:endParaRPr lang="en-US" sz="1800" dirty="0"/>
          </a:p>
          <a:p>
            <a:pPr algn="just"/>
            <a:r>
              <a:rPr lang="en-US" sz="1800" dirty="0" smtClean="0"/>
              <a:t>However, through rapid advancement and deployment, significant cybersecurity issues and infrastructure vulnerabilities have arisen as organizations do not necessarily understand the impact of a full threat.</a:t>
            </a:r>
            <a:endParaRPr lang="en-US" sz="1800" dirty="0"/>
          </a:p>
        </p:txBody>
      </p:sp>
    </p:spTree>
    <p:extLst>
      <p:ext uri="{BB962C8B-B14F-4D97-AF65-F5344CB8AC3E}">
        <p14:creationId xmlns:p14="http://schemas.microsoft.com/office/powerpoint/2010/main" val="735590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1143000"/>
          </a:xfrm>
        </p:spPr>
        <p:txBody>
          <a:bodyPr>
            <a:noAutofit/>
          </a:bodyPr>
          <a:lstStyle/>
          <a:p>
            <a:r>
              <a:rPr lang="en-US" sz="3600" dirty="0" smtClean="0"/>
              <a:t>Cybersecurity &amp; Infrastructure Evaluation Strategy for Devices &amp; Systems</a:t>
            </a:r>
            <a:endParaRPr lang="en-US" sz="3600" dirty="0"/>
          </a:p>
        </p:txBody>
      </p:sp>
      <p:sp>
        <p:nvSpPr>
          <p:cNvPr id="3" name="Content Placeholder 2"/>
          <p:cNvSpPr>
            <a:spLocks noGrp="1"/>
          </p:cNvSpPr>
          <p:nvPr>
            <p:ph idx="1"/>
          </p:nvPr>
        </p:nvSpPr>
        <p:spPr/>
        <p:txBody>
          <a:bodyPr>
            <a:normAutofit/>
          </a:bodyPr>
          <a:lstStyle/>
          <a:p>
            <a:pPr algn="just"/>
            <a:r>
              <a:rPr lang="en-US" sz="1800" dirty="0" smtClean="0"/>
              <a:t>A majority of </a:t>
            </a:r>
            <a:r>
              <a:rPr lang="en-US" sz="1800" dirty="0" err="1" smtClean="0"/>
              <a:t>IoT</a:t>
            </a:r>
            <a:r>
              <a:rPr lang="en-US" sz="1800" dirty="0" smtClean="0"/>
              <a:t> systems are implemented as monitoring systems and related maintenance systems within organizations and via third party maintenance organizations. These have the possibility of producing weaknesses in information security (</a:t>
            </a:r>
            <a:r>
              <a:rPr lang="en-US" sz="1800" dirty="0" err="1" smtClean="0"/>
              <a:t>cyberinformation</a:t>
            </a:r>
            <a:r>
              <a:rPr lang="en-US" sz="1800" dirty="0" smtClean="0"/>
              <a:t>), which may include critical operational and financial information, and access to controls, which may include the ability to effect systems and infrastructure (</a:t>
            </a:r>
            <a:r>
              <a:rPr lang="en-US" sz="1800" dirty="0" err="1" smtClean="0"/>
              <a:t>cyberphysical</a:t>
            </a:r>
            <a:r>
              <a:rPr lang="en-US" sz="1800" dirty="0" smtClean="0"/>
              <a:t>). </a:t>
            </a:r>
          </a:p>
          <a:p>
            <a:pPr algn="just"/>
            <a:endParaRPr lang="en-US" sz="1800" dirty="0"/>
          </a:p>
          <a:p>
            <a:pPr algn="just"/>
            <a:r>
              <a:rPr lang="en-US" sz="1800" dirty="0" smtClean="0"/>
              <a:t>Specialized search engines, such as Shodan.io, can easily identify internet connected systems, including maintenance systems, which provide support for internet security professionals who are verifying the accessibility of their systems, as well as cybercriminals who are searching for vulnerable systems. </a:t>
            </a:r>
            <a:endParaRPr lang="en-US" sz="1800" dirty="0"/>
          </a:p>
        </p:txBody>
      </p:sp>
    </p:spTree>
    <p:extLst>
      <p:ext uri="{BB962C8B-B14F-4D97-AF65-F5344CB8AC3E}">
        <p14:creationId xmlns:p14="http://schemas.microsoft.com/office/powerpoint/2010/main" val="30906763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1143000"/>
          </a:xfrm>
        </p:spPr>
        <p:txBody>
          <a:bodyPr>
            <a:noAutofit/>
          </a:bodyPr>
          <a:lstStyle/>
          <a:p>
            <a:r>
              <a:rPr lang="en-US" sz="3600" dirty="0" smtClean="0"/>
              <a:t>Cybersecurity &amp; Infrastructure Evaluation Strategy for Devices &amp; Systems</a:t>
            </a:r>
            <a:endParaRPr lang="en-US" sz="3600" dirty="0"/>
          </a:p>
        </p:txBody>
      </p:sp>
      <p:sp>
        <p:nvSpPr>
          <p:cNvPr id="3" name="Content Placeholder 2"/>
          <p:cNvSpPr>
            <a:spLocks noGrp="1"/>
          </p:cNvSpPr>
          <p:nvPr>
            <p:ph idx="1"/>
          </p:nvPr>
        </p:nvSpPr>
        <p:spPr/>
        <p:txBody>
          <a:bodyPr>
            <a:noAutofit/>
          </a:bodyPr>
          <a:lstStyle/>
          <a:p>
            <a:pPr algn="just"/>
            <a:r>
              <a:rPr lang="en-US" sz="1800" dirty="0" smtClean="0"/>
              <a:t>SMRP recommends research into the potential threat through the first line of defense and the inter-connectivity between companies, vendors, contractors and subcontractors with an overall goal to establish a </a:t>
            </a:r>
            <a:r>
              <a:rPr lang="en-US" sz="1800" dirty="0" err="1" smtClean="0"/>
              <a:t>cyberdefense</a:t>
            </a:r>
            <a:r>
              <a:rPr lang="en-US" sz="1800" dirty="0" smtClean="0"/>
              <a:t> strategy.</a:t>
            </a:r>
          </a:p>
          <a:p>
            <a:pPr algn="just"/>
            <a:endParaRPr lang="en-US" sz="1400" dirty="0"/>
          </a:p>
          <a:p>
            <a:pPr algn="just"/>
            <a:r>
              <a:rPr lang="en-US" sz="1800" dirty="0" smtClean="0"/>
              <a:t>This includes the evaluation of </a:t>
            </a:r>
            <a:r>
              <a:rPr lang="en-US" sz="1800" dirty="0" err="1" smtClean="0"/>
              <a:t>cyberinformation</a:t>
            </a:r>
            <a:r>
              <a:rPr lang="en-US" sz="1800" dirty="0" smtClean="0"/>
              <a:t>, </a:t>
            </a:r>
            <a:r>
              <a:rPr lang="en-US" sz="1800" dirty="0" err="1" smtClean="0"/>
              <a:t>cyberphysical</a:t>
            </a:r>
            <a:r>
              <a:rPr lang="en-US" sz="1800" dirty="0" smtClean="0"/>
              <a:t> systems and best practice methods to prevent infiltration and damage to the front-line organizations. In essence, this will have an additional impact on improving security for small to medium-sized businesses while reducing the number of attacks on larger organizations.</a:t>
            </a:r>
          </a:p>
          <a:p>
            <a:pPr algn="just"/>
            <a:endParaRPr lang="en-US" sz="1400" dirty="0"/>
          </a:p>
          <a:p>
            <a:pPr algn="just"/>
            <a:r>
              <a:rPr lang="en-US" sz="1800" dirty="0" smtClean="0"/>
              <a:t>Because current business models for larger organizations include contracting services through smaller companies, this presents an inherent problem as smaller firms are more prone to cyberattacks and can inadvertently exploit sensitive information from larger organizations.</a:t>
            </a:r>
          </a:p>
          <a:p>
            <a:pPr algn="just"/>
            <a:endParaRPr lang="en-US" sz="1400" dirty="0"/>
          </a:p>
          <a:p>
            <a:pPr algn="just"/>
            <a:r>
              <a:rPr lang="en-US" sz="1800" dirty="0" smtClean="0"/>
              <a:t>As a result, SMRP also recommends including the development of a vetting process and identification of tested and secure </a:t>
            </a:r>
            <a:r>
              <a:rPr lang="en-US" sz="1800" dirty="0" err="1" smtClean="0"/>
              <a:t>IoT</a:t>
            </a:r>
            <a:r>
              <a:rPr lang="en-US" sz="1800" dirty="0" smtClean="0"/>
              <a:t> devices and systems.</a:t>
            </a:r>
            <a:endParaRPr lang="en-US" sz="1800" dirty="0"/>
          </a:p>
        </p:txBody>
      </p:sp>
    </p:spTree>
    <p:extLst>
      <p:ext uri="{BB962C8B-B14F-4D97-AF65-F5344CB8AC3E}">
        <p14:creationId xmlns:p14="http://schemas.microsoft.com/office/powerpoint/2010/main" val="22272972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1143000"/>
          </a:xfrm>
        </p:spPr>
        <p:txBody>
          <a:bodyPr>
            <a:noAutofit/>
          </a:bodyPr>
          <a:lstStyle/>
          <a:p>
            <a:r>
              <a:rPr lang="en-US" sz="3600" dirty="0" smtClean="0"/>
              <a:t>Cybersecurity &amp; Infrastructure Evaluation Strategy for Devices &amp; Systems</a:t>
            </a:r>
            <a:endParaRPr lang="en-US" sz="3600" dirty="0"/>
          </a:p>
        </p:txBody>
      </p:sp>
      <p:sp>
        <p:nvSpPr>
          <p:cNvPr id="3" name="Content Placeholder 2"/>
          <p:cNvSpPr>
            <a:spLocks noGrp="1"/>
          </p:cNvSpPr>
          <p:nvPr>
            <p:ph idx="1"/>
          </p:nvPr>
        </p:nvSpPr>
        <p:spPr/>
        <p:txBody>
          <a:bodyPr/>
          <a:lstStyle/>
          <a:p>
            <a:r>
              <a:rPr lang="en-US" sz="1800" dirty="0" smtClean="0"/>
              <a:t>SMRP is committed to assisting:</a:t>
            </a:r>
          </a:p>
          <a:p>
            <a:endParaRPr lang="en-US" sz="1800" dirty="0" smtClean="0"/>
          </a:p>
          <a:p>
            <a:pPr lvl="1" algn="just"/>
            <a:r>
              <a:rPr lang="en-US" sz="1600" dirty="0" smtClean="0"/>
              <a:t>In the development of a study on cybersecurity issues within SMRP’s membership.</a:t>
            </a:r>
          </a:p>
          <a:p>
            <a:pPr lvl="1" algn="just"/>
            <a:r>
              <a:rPr lang="en-US" sz="1600" dirty="0" smtClean="0"/>
              <a:t>An understanding of the </a:t>
            </a:r>
            <a:r>
              <a:rPr lang="en-US" sz="1600" dirty="0" err="1" smtClean="0"/>
              <a:t>cyberinformation</a:t>
            </a:r>
            <a:r>
              <a:rPr lang="en-US" sz="1600" dirty="0" smtClean="0"/>
              <a:t> and </a:t>
            </a:r>
            <a:r>
              <a:rPr lang="en-US" sz="1600" dirty="0" err="1" smtClean="0"/>
              <a:t>cyberphyiscal</a:t>
            </a:r>
            <a:r>
              <a:rPr lang="en-US" sz="1600" dirty="0" smtClean="0"/>
              <a:t> systems that are in development and / or needed for performance of reliability and maintenance functions including monitoring of equipment.</a:t>
            </a:r>
          </a:p>
          <a:p>
            <a:pPr lvl="1" algn="just"/>
            <a:r>
              <a:rPr lang="en-US" sz="1600" dirty="0" smtClean="0"/>
              <a:t>The understanding of how big data improves cybersecurity and its impact on small to medium-sized manufacturing facilities.</a:t>
            </a:r>
          </a:p>
          <a:p>
            <a:pPr lvl="1" algn="just"/>
            <a:r>
              <a:rPr lang="en-US" sz="1600" dirty="0" smtClean="0"/>
              <a:t>Development and training on the importance of cybersecurity for small to medium-sized manufacturing facilities and third party vendors.</a:t>
            </a:r>
          </a:p>
          <a:p>
            <a:pPr lvl="1" algn="just"/>
            <a:r>
              <a:rPr lang="en-US" sz="1600" dirty="0" smtClean="0"/>
              <a:t>Assisting in the development of a process for evaluating the security impact of </a:t>
            </a:r>
            <a:r>
              <a:rPr lang="en-US" sz="1600" dirty="0" err="1" smtClean="0"/>
              <a:t>IoT</a:t>
            </a:r>
            <a:r>
              <a:rPr lang="en-US" sz="1600" dirty="0" smtClean="0"/>
              <a:t> devices and systems.</a:t>
            </a:r>
          </a:p>
          <a:p>
            <a:endParaRPr lang="en-US" sz="2000" dirty="0" smtClean="0"/>
          </a:p>
          <a:p>
            <a:endParaRPr lang="en-US" dirty="0"/>
          </a:p>
        </p:txBody>
      </p:sp>
    </p:spTree>
    <p:extLst>
      <p:ext uri="{BB962C8B-B14F-4D97-AF65-F5344CB8AC3E}">
        <p14:creationId xmlns:p14="http://schemas.microsoft.com/office/powerpoint/2010/main" val="41423010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1143000"/>
          </a:xfrm>
        </p:spPr>
        <p:txBody>
          <a:bodyPr>
            <a:noAutofit/>
          </a:bodyPr>
          <a:lstStyle/>
          <a:p>
            <a:r>
              <a:rPr lang="en-US" sz="3600" dirty="0" smtClean="0"/>
              <a:t>Cybersecurity &amp; Infrastructure Evaluation Strategy for Devices &amp; Systems</a:t>
            </a:r>
            <a:endParaRPr lang="en-US" sz="3600" dirty="0"/>
          </a:p>
        </p:txBody>
      </p:sp>
      <p:sp>
        <p:nvSpPr>
          <p:cNvPr id="3" name="Content Placeholder 2"/>
          <p:cNvSpPr>
            <a:spLocks noGrp="1"/>
          </p:cNvSpPr>
          <p:nvPr>
            <p:ph idx="1"/>
          </p:nvPr>
        </p:nvSpPr>
        <p:spPr/>
        <p:txBody>
          <a:bodyPr>
            <a:normAutofit/>
          </a:bodyPr>
          <a:lstStyle/>
          <a:p>
            <a:r>
              <a:rPr lang="en-US" sz="1800" dirty="0" smtClean="0"/>
              <a:t>SMRP makes the following recommendations:</a:t>
            </a:r>
          </a:p>
          <a:p>
            <a:endParaRPr lang="en-US" sz="1800" dirty="0" smtClean="0"/>
          </a:p>
          <a:p>
            <a:pPr lvl="1" algn="just"/>
            <a:r>
              <a:rPr lang="en-US" sz="1600" dirty="0" smtClean="0"/>
              <a:t>SMRP supports a federal study on cybersecurity issues related to small to large-sized businesses and related infrastructure and third party support vendors including reliability and maintenance contractors and </a:t>
            </a:r>
            <a:r>
              <a:rPr lang="en-US" sz="1600" dirty="0" err="1" smtClean="0"/>
              <a:t>IoT</a:t>
            </a:r>
            <a:r>
              <a:rPr lang="en-US" sz="1600" dirty="0" smtClean="0"/>
              <a:t> suppliers;</a:t>
            </a:r>
          </a:p>
          <a:p>
            <a:pPr lvl="1" algn="just"/>
            <a:r>
              <a:rPr lang="en-US" sz="1600" dirty="0" smtClean="0"/>
              <a:t>SMRP supports the development of training and awareness programs for general industry, third party suppliers, </a:t>
            </a:r>
            <a:r>
              <a:rPr lang="en-US" sz="1600" dirty="0" err="1" smtClean="0"/>
              <a:t>IoT</a:t>
            </a:r>
            <a:r>
              <a:rPr lang="en-US" sz="1600" dirty="0" smtClean="0"/>
              <a:t> providers, and other stakeholders in relation to the threats and impacts of cybersecurity issues and vulnerabilities;</a:t>
            </a:r>
          </a:p>
          <a:p>
            <a:pPr lvl="1" algn="just"/>
            <a:r>
              <a:rPr lang="en-US" sz="1600" dirty="0" smtClean="0"/>
              <a:t>SMRP supports the development of a process, or processes, to vet </a:t>
            </a:r>
            <a:r>
              <a:rPr lang="en-US" sz="1600" dirty="0" err="1" smtClean="0"/>
              <a:t>IoT</a:t>
            </a:r>
            <a:r>
              <a:rPr lang="en-US" sz="1600" dirty="0" smtClean="0"/>
              <a:t> devices and related systems and software for potential vulnerabilities;</a:t>
            </a:r>
          </a:p>
          <a:p>
            <a:pPr lvl="1" algn="just"/>
            <a:r>
              <a:rPr lang="en-US" sz="1600" dirty="0" smtClean="0"/>
              <a:t>SMRP supports the development of a process, or processes, to vet third party vendor cybersecurity and vulnerabilities.</a:t>
            </a:r>
          </a:p>
          <a:p>
            <a:endParaRPr lang="en-US" sz="2000" dirty="0"/>
          </a:p>
        </p:txBody>
      </p:sp>
    </p:spTree>
    <p:extLst>
      <p:ext uri="{BB962C8B-B14F-4D97-AF65-F5344CB8AC3E}">
        <p14:creationId xmlns:p14="http://schemas.microsoft.com/office/powerpoint/2010/main" val="2125557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000" dirty="0" smtClean="0"/>
              <a:t>Background on SMRP &amp;</a:t>
            </a:r>
            <a:br>
              <a:rPr lang="en-US" sz="4000" dirty="0" smtClean="0"/>
            </a:br>
            <a:r>
              <a:rPr lang="en-US" sz="4000" dirty="0" smtClean="0"/>
              <a:t>Certification Programs</a:t>
            </a:r>
            <a:endParaRPr lang="en-US" sz="4000"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7968216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About SMRP</a:t>
            </a:r>
            <a:endParaRPr lang="en-US" sz="3600" dirty="0"/>
          </a:p>
        </p:txBody>
      </p:sp>
      <p:sp>
        <p:nvSpPr>
          <p:cNvPr id="3" name="Content Placeholder 2"/>
          <p:cNvSpPr>
            <a:spLocks noGrp="1"/>
          </p:cNvSpPr>
          <p:nvPr>
            <p:ph idx="1"/>
          </p:nvPr>
        </p:nvSpPr>
        <p:spPr/>
        <p:txBody>
          <a:bodyPr>
            <a:normAutofit/>
          </a:bodyPr>
          <a:lstStyle/>
          <a:p>
            <a:pPr algn="just"/>
            <a:r>
              <a:rPr lang="en-US" sz="1800" dirty="0" smtClean="0"/>
              <a:t>SMRP is a 5,000-member professional society formed in 1992 to develop and promote excellence in the maintenance, reliability, and physical asset management industry. </a:t>
            </a:r>
          </a:p>
          <a:p>
            <a:pPr algn="just"/>
            <a:endParaRPr lang="en-US" sz="1800" dirty="0" smtClean="0"/>
          </a:p>
          <a:p>
            <a:pPr algn="just"/>
            <a:r>
              <a:rPr lang="en-US" sz="1800" dirty="0" smtClean="0"/>
              <a:t>SMRP members consist of engineers, operations managers, repair and reliability technicians, worksite and project planners, and other service providers. </a:t>
            </a:r>
          </a:p>
          <a:p>
            <a:pPr algn="just"/>
            <a:endParaRPr lang="en-US" sz="1800" dirty="0" smtClean="0"/>
          </a:p>
          <a:p>
            <a:pPr algn="just"/>
            <a:r>
              <a:rPr lang="en-US" sz="1800" dirty="0" smtClean="0"/>
              <a:t>Nearly every industry sector requires the services of maintenance, reliability, and physical asset management personnel, including energy, oil and gas, pharmaceuticals, automotive, government and military, petrochemical, education, and commercial. </a:t>
            </a:r>
            <a:endParaRPr lang="en-US" sz="1800" dirty="0"/>
          </a:p>
        </p:txBody>
      </p:sp>
    </p:spTree>
    <p:extLst>
      <p:ext uri="{BB962C8B-B14F-4D97-AF65-F5344CB8AC3E}">
        <p14:creationId xmlns:p14="http://schemas.microsoft.com/office/powerpoint/2010/main" val="10492608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Certified Maintenance &amp; Reliability Professional</a:t>
            </a:r>
            <a:endParaRPr lang="en-US" sz="3600" dirty="0"/>
          </a:p>
        </p:txBody>
      </p:sp>
      <p:sp>
        <p:nvSpPr>
          <p:cNvPr id="3" name="Content Placeholder 2"/>
          <p:cNvSpPr>
            <a:spLocks noGrp="1"/>
          </p:cNvSpPr>
          <p:nvPr>
            <p:ph idx="1"/>
          </p:nvPr>
        </p:nvSpPr>
        <p:spPr>
          <a:xfrm>
            <a:off x="457200" y="1600200"/>
            <a:ext cx="8229600" cy="5105400"/>
          </a:xfrm>
        </p:spPr>
        <p:txBody>
          <a:bodyPr>
            <a:noAutofit/>
          </a:bodyPr>
          <a:lstStyle/>
          <a:p>
            <a:pPr algn="just"/>
            <a:r>
              <a:rPr lang="en-US" sz="1800" dirty="0" smtClean="0"/>
              <a:t>With over 4,800 accredited professionals certified by SMRP, the Certified Maintenance &amp; Reliability Professional program is the leading credentialing program for verifying the knowledge, skills, and abilities of maintenance and reliability professionals. </a:t>
            </a:r>
          </a:p>
          <a:p>
            <a:pPr algn="just"/>
            <a:endParaRPr lang="en-US" sz="1800" dirty="0"/>
          </a:p>
          <a:p>
            <a:pPr algn="just"/>
            <a:r>
              <a:rPr lang="en-US" sz="1800" dirty="0" smtClean="0"/>
              <a:t>A foundational belief in developing this examination is that professionals in the maintenance and reliability profession learn critical knowledge, skills, and abilities from a variety of sources, both on the job and from outside training.</a:t>
            </a:r>
          </a:p>
          <a:p>
            <a:pPr algn="just"/>
            <a:endParaRPr lang="en-US" sz="1800" dirty="0" smtClean="0"/>
          </a:p>
          <a:p>
            <a:pPr algn="just"/>
            <a:r>
              <a:rPr lang="en-US" sz="1800" dirty="0" smtClean="0"/>
              <a:t>The Certified Maintenance &amp; Reliability Professional is accredited by the American National Standards Institute (ANSI), which follows International Organization for Standardization (ISO) standards for its accreditation and processes. </a:t>
            </a:r>
            <a:endParaRPr lang="en-US" sz="1800" dirty="0"/>
          </a:p>
        </p:txBody>
      </p:sp>
    </p:spTree>
    <p:extLst>
      <p:ext uri="{BB962C8B-B14F-4D97-AF65-F5344CB8AC3E}">
        <p14:creationId xmlns:p14="http://schemas.microsoft.com/office/powerpoint/2010/main" val="13412122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Certified Maintenance &amp; Reliability Technician</a:t>
            </a:r>
            <a:endParaRPr lang="en-US" sz="3600" dirty="0"/>
          </a:p>
        </p:txBody>
      </p:sp>
      <p:sp>
        <p:nvSpPr>
          <p:cNvPr id="3" name="Content Placeholder 2"/>
          <p:cNvSpPr>
            <a:spLocks noGrp="1"/>
          </p:cNvSpPr>
          <p:nvPr>
            <p:ph idx="1"/>
          </p:nvPr>
        </p:nvSpPr>
        <p:spPr>
          <a:xfrm>
            <a:off x="457200" y="1600200"/>
            <a:ext cx="8382000" cy="4800600"/>
          </a:xfrm>
        </p:spPr>
        <p:txBody>
          <a:bodyPr>
            <a:normAutofit/>
          </a:bodyPr>
          <a:lstStyle/>
          <a:p>
            <a:pPr algn="just"/>
            <a:r>
              <a:rPr lang="en-US" sz="1800" dirty="0" smtClean="0"/>
              <a:t>The Certified Maintenance &amp; Reliability Technician program is the leading credentialing program for the knowledge, skills, and abilities of maintenance and reliability technicians, regardless of education background or work experience. </a:t>
            </a:r>
          </a:p>
          <a:p>
            <a:pPr algn="just"/>
            <a:endParaRPr lang="en-US" sz="1800" dirty="0" smtClean="0"/>
          </a:p>
          <a:p>
            <a:pPr algn="just"/>
            <a:r>
              <a:rPr lang="en-US" sz="1800" dirty="0" smtClean="0"/>
              <a:t>Earning the Certified Maintenance &amp; Reliability Technician credential indicates that you have achieved a level of ability consistent with the requirements for competence on the job as a multi-skilled maintenance and reliability technician, recognized across all industries in the manufacturing world. </a:t>
            </a:r>
          </a:p>
          <a:p>
            <a:pPr algn="just"/>
            <a:endParaRPr lang="en-US" sz="1800" dirty="0" smtClean="0"/>
          </a:p>
          <a:p>
            <a:pPr algn="just"/>
            <a:r>
              <a:rPr lang="en-US" sz="1800" dirty="0" smtClean="0"/>
              <a:t>The certification assesses the knowledge and skills of those responsible for preventative, predictive, and corrective maintenance, who are multi-skilled individuals with a critical role in the success of organizations worldwide. </a:t>
            </a:r>
          </a:p>
          <a:p>
            <a:endParaRPr lang="en-US" dirty="0"/>
          </a:p>
        </p:txBody>
      </p:sp>
    </p:spTree>
    <p:extLst>
      <p:ext uri="{BB962C8B-B14F-4D97-AF65-F5344CB8AC3E}">
        <p14:creationId xmlns:p14="http://schemas.microsoft.com/office/powerpoint/2010/main" val="34206700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000" dirty="0" smtClean="0"/>
              <a:t>SMRP Smart Grid Policy Recommendation</a:t>
            </a:r>
            <a:endParaRPr lang="en-US" sz="4000"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8301124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Asset Management Functions</a:t>
            </a:r>
            <a:br>
              <a:rPr lang="en-US" sz="3600" dirty="0" smtClean="0"/>
            </a:br>
            <a:r>
              <a:rPr lang="en-US" sz="3600" dirty="0" smtClean="0"/>
              <a:t>in Smart Grid Framework</a:t>
            </a:r>
            <a:endParaRPr lang="en-US" sz="3600" dirty="0"/>
          </a:p>
        </p:txBody>
      </p:sp>
      <p:sp>
        <p:nvSpPr>
          <p:cNvPr id="3" name="Content Placeholder 2"/>
          <p:cNvSpPr>
            <a:spLocks noGrp="1"/>
          </p:cNvSpPr>
          <p:nvPr>
            <p:ph idx="1"/>
          </p:nvPr>
        </p:nvSpPr>
        <p:spPr/>
        <p:txBody>
          <a:bodyPr>
            <a:normAutofit/>
          </a:bodyPr>
          <a:lstStyle/>
          <a:p>
            <a:pPr algn="just"/>
            <a:r>
              <a:rPr lang="en-US" sz="1800" dirty="0" smtClean="0"/>
              <a:t>SMRP consists of maintenance, reliability and physical asset management professionals involved in all aspects of the Smart Grid.</a:t>
            </a:r>
          </a:p>
          <a:p>
            <a:pPr algn="just"/>
            <a:endParaRPr lang="en-US" sz="1800" dirty="0" smtClean="0"/>
          </a:p>
          <a:p>
            <a:pPr algn="just"/>
            <a:r>
              <a:rPr lang="en-US" sz="1800" dirty="0" smtClean="0"/>
              <a:t>SMRP members are uniquely positioned to identify the impact of Smart Grid program implementation on the reliability of the infrastructure, generation, and commercial / industrial end users. </a:t>
            </a:r>
          </a:p>
          <a:p>
            <a:pPr algn="just"/>
            <a:endParaRPr lang="en-US" sz="1800" dirty="0"/>
          </a:p>
          <a:p>
            <a:pPr algn="just"/>
            <a:r>
              <a:rPr lang="en-US" sz="1800" dirty="0" smtClean="0"/>
              <a:t>SMRP has developed enhanced tools that provide best practice metrics, benchmarking and reference materials for maintenance and reliability improvement. </a:t>
            </a:r>
            <a:endParaRPr lang="en-US" sz="1800" dirty="0"/>
          </a:p>
        </p:txBody>
      </p:sp>
    </p:spTree>
    <p:extLst>
      <p:ext uri="{BB962C8B-B14F-4D97-AF65-F5344CB8AC3E}">
        <p14:creationId xmlns:p14="http://schemas.microsoft.com/office/powerpoint/2010/main" val="3284313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Asset Management Functions</a:t>
            </a:r>
            <a:br>
              <a:rPr lang="en-US" sz="3600" dirty="0" smtClean="0"/>
            </a:br>
            <a:r>
              <a:rPr lang="en-US" sz="3600" dirty="0" smtClean="0"/>
              <a:t>in Smart Grid Framework</a:t>
            </a:r>
            <a:endParaRPr lang="en-US" sz="3600" dirty="0"/>
          </a:p>
        </p:txBody>
      </p:sp>
      <p:sp>
        <p:nvSpPr>
          <p:cNvPr id="3" name="Content Placeholder 2"/>
          <p:cNvSpPr>
            <a:spLocks noGrp="1"/>
          </p:cNvSpPr>
          <p:nvPr>
            <p:ph idx="1"/>
          </p:nvPr>
        </p:nvSpPr>
        <p:spPr/>
        <p:txBody>
          <a:bodyPr>
            <a:normAutofit/>
          </a:bodyPr>
          <a:lstStyle/>
          <a:p>
            <a:r>
              <a:rPr lang="en-US" sz="1800" dirty="0" smtClean="0"/>
              <a:t>SMRP is committed to assisting:</a:t>
            </a:r>
          </a:p>
          <a:p>
            <a:pPr lvl="1"/>
            <a:endParaRPr lang="en-US" sz="1600" dirty="0" smtClean="0"/>
          </a:p>
          <a:p>
            <a:pPr lvl="1" algn="just"/>
            <a:r>
              <a:rPr lang="en-US" sz="1600" dirty="0" smtClean="0"/>
              <a:t>In the development and assessment of physical asset management and the implementation of ISO 55000 Asset Management as part of the Smart Grid framework;</a:t>
            </a:r>
          </a:p>
          <a:p>
            <a:pPr lvl="1" algn="just"/>
            <a:r>
              <a:rPr lang="en-US" sz="1600" dirty="0" smtClean="0"/>
              <a:t>In the understanding of the physical asset management requirements for the related Internet of Things for commercial and industrial organizations;</a:t>
            </a:r>
          </a:p>
          <a:p>
            <a:pPr lvl="1" algn="just"/>
            <a:r>
              <a:rPr lang="en-US" sz="1600" dirty="0" smtClean="0"/>
              <a:t>In the understanding of big data impacts on the reliability of commercial and industrial organizations;</a:t>
            </a:r>
          </a:p>
          <a:p>
            <a:pPr lvl="1" algn="just"/>
            <a:r>
              <a:rPr lang="en-US" sz="1600" dirty="0" smtClean="0"/>
              <a:t>Future implementation of cloud based maintenance and reliability systems;</a:t>
            </a:r>
          </a:p>
          <a:p>
            <a:pPr lvl="1" algn="just"/>
            <a:r>
              <a:rPr lang="en-US" sz="1600" dirty="0" smtClean="0"/>
              <a:t>In the use of SMRP developed maintenance and reliability tools, best practices, and recognized reliability metrics (including internationally harmonized metrics);</a:t>
            </a:r>
          </a:p>
          <a:p>
            <a:pPr lvl="1" algn="just"/>
            <a:r>
              <a:rPr lang="en-US" sz="1600" dirty="0" smtClean="0"/>
              <a:t>Providing certifications related to the reliability, maintenance, and physical asset management of Smart Grid systems.</a:t>
            </a:r>
          </a:p>
          <a:p>
            <a:endParaRPr lang="en-US" sz="2000" dirty="0"/>
          </a:p>
        </p:txBody>
      </p:sp>
    </p:spTree>
    <p:extLst>
      <p:ext uri="{BB962C8B-B14F-4D97-AF65-F5344CB8AC3E}">
        <p14:creationId xmlns:p14="http://schemas.microsoft.com/office/powerpoint/2010/main" val="3892632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Asset Management Functions</a:t>
            </a:r>
            <a:br>
              <a:rPr lang="en-US" sz="3600" dirty="0" smtClean="0"/>
            </a:br>
            <a:r>
              <a:rPr lang="en-US" sz="3600" dirty="0" smtClean="0"/>
              <a:t>in Smart Grid Framework</a:t>
            </a:r>
            <a:endParaRPr lang="en-US" sz="3600" dirty="0"/>
          </a:p>
        </p:txBody>
      </p:sp>
      <p:sp>
        <p:nvSpPr>
          <p:cNvPr id="3" name="Content Placeholder 2"/>
          <p:cNvSpPr>
            <a:spLocks noGrp="1"/>
          </p:cNvSpPr>
          <p:nvPr>
            <p:ph idx="1"/>
          </p:nvPr>
        </p:nvSpPr>
        <p:spPr/>
        <p:txBody>
          <a:bodyPr>
            <a:normAutofit/>
          </a:bodyPr>
          <a:lstStyle/>
          <a:p>
            <a:r>
              <a:rPr lang="en-US" sz="1800" dirty="0" smtClean="0"/>
              <a:t>SMRP makes the following recommendations:</a:t>
            </a:r>
          </a:p>
          <a:p>
            <a:pPr lvl="1"/>
            <a:endParaRPr lang="en-US" sz="1600" dirty="0" smtClean="0"/>
          </a:p>
          <a:p>
            <a:pPr lvl="1" algn="just"/>
            <a:r>
              <a:rPr lang="en-US" sz="1600" dirty="0" smtClean="0"/>
              <a:t>SMRP supports the concept of a reliable, secure, and efficient Smart Grid through an asset management-centric framework;</a:t>
            </a:r>
          </a:p>
          <a:p>
            <a:pPr lvl="1" algn="just"/>
            <a:r>
              <a:rPr lang="en-US" sz="1600" dirty="0" smtClean="0"/>
              <a:t>Participants associated with the Smart Grid should be familiar with ISO 55000 asset management and related certifications, reliability metrics, and available certifications.</a:t>
            </a:r>
          </a:p>
          <a:p>
            <a:endParaRPr lang="en-US" sz="2000" dirty="0"/>
          </a:p>
        </p:txBody>
      </p:sp>
    </p:spTree>
    <p:extLst>
      <p:ext uri="{BB962C8B-B14F-4D97-AF65-F5344CB8AC3E}">
        <p14:creationId xmlns:p14="http://schemas.microsoft.com/office/powerpoint/2010/main" val="31163620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TotalTime>
  <Words>1199</Words>
  <Application>Microsoft Office PowerPoint</Application>
  <PresentationFormat>On-screen Show (4:3)</PresentationFormat>
  <Paragraphs>74</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Society for Maintenance and Reliability Professionals (SMRP) </vt:lpstr>
      <vt:lpstr>Background on SMRP &amp; Certification Programs</vt:lpstr>
      <vt:lpstr>About SMRP</vt:lpstr>
      <vt:lpstr>Certified Maintenance &amp; Reliability Professional</vt:lpstr>
      <vt:lpstr>Certified Maintenance &amp; Reliability Technician</vt:lpstr>
      <vt:lpstr>SMRP Smart Grid Policy Recommendation</vt:lpstr>
      <vt:lpstr>Asset Management Functions in Smart Grid Framework</vt:lpstr>
      <vt:lpstr>Asset Management Functions in Smart Grid Framework</vt:lpstr>
      <vt:lpstr>Asset Management Functions in Smart Grid Framework</vt:lpstr>
      <vt:lpstr>SMRP Cybersecurity &amp; Infrastructure Policy Recommendation</vt:lpstr>
      <vt:lpstr>Cybersecurity &amp; Infrastructure Evaluation Strategy for Devices &amp; Systems</vt:lpstr>
      <vt:lpstr>Cybersecurity &amp; Infrastructure Evaluation Strategy for Devices &amp; Systems</vt:lpstr>
      <vt:lpstr>Cybersecurity &amp; Infrastructure Evaluation Strategy for Devices &amp; Systems</vt:lpstr>
      <vt:lpstr>Cybersecurity &amp; Infrastructure Evaluation Strategy for Devices &amp; Systems</vt:lpstr>
      <vt:lpstr>Cybersecurity &amp; Infrastructure Evaluation Strategy for Devices &amp; Systems</vt:lpstr>
    </vt:vector>
  </TitlesOfParts>
  <Company>Kellen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Ferraro, John</dc:creator>
  <cp:lastModifiedBy>Ferraro, John</cp:lastModifiedBy>
  <cp:revision>40</cp:revision>
  <dcterms:created xsi:type="dcterms:W3CDTF">2016-07-13T15:27:26Z</dcterms:created>
  <dcterms:modified xsi:type="dcterms:W3CDTF">2016-07-13T16:40:02Z</dcterms:modified>
</cp:coreProperties>
</file>